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59" r:id="rId5"/>
    <p:sldId id="258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2A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7200" dirty="0" smtClean="0"/>
              <a:t>Дизайн 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Все о специальности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9108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950797"/>
            <a:ext cx="10178322" cy="976858"/>
          </a:xfrm>
        </p:spPr>
        <p:txBody>
          <a:bodyPr>
            <a:noAutofit/>
          </a:bodyPr>
          <a:lstStyle/>
          <a:p>
            <a:r>
              <a:rPr lang="ru-RU" sz="3600" dirty="0" smtClean="0"/>
              <a:t>Что такое дизайн?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927655"/>
            <a:ext cx="6640171" cy="3748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Дизайн </a:t>
            </a:r>
            <a:r>
              <a:rPr lang="ru-RU" dirty="0"/>
              <a:t>– это креативная </a:t>
            </a:r>
            <a:r>
              <a:rPr lang="ru-RU" dirty="0" smtClean="0"/>
              <a:t>деятельность </a:t>
            </a:r>
            <a:r>
              <a:rPr lang="ru-RU" dirty="0"/>
              <a:t>по созданию дизайнерских проектов различной </a:t>
            </a:r>
            <a:r>
              <a:rPr lang="ru-RU" dirty="0" smtClean="0"/>
              <a:t>направленности </a:t>
            </a:r>
            <a:r>
              <a:rPr lang="ru-RU" dirty="0"/>
              <a:t>с учетом специфики деятельности предприятий, областей профессиональной реализации и пожеланий клиента. Данная сфера характеризуется повышенным спросом на рынке труда и возможностью превращения художественного таланта в перспективную профессию. В топе самых актуальных творческих специальностей дизайн </a:t>
            </a:r>
            <a:r>
              <a:rPr lang="ru-RU" dirty="0" smtClean="0"/>
              <a:t>занимает </a:t>
            </a:r>
            <a:r>
              <a:rPr lang="ru-RU" dirty="0"/>
              <a:t>лидирующие позиции наравне с актерством и арт-бизнесом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332" y="2467648"/>
            <a:ext cx="3505668" cy="26682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518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1041413"/>
            <a:ext cx="10178322" cy="976858"/>
          </a:xfrm>
        </p:spPr>
        <p:txBody>
          <a:bodyPr>
            <a:noAutofit/>
          </a:bodyPr>
          <a:lstStyle/>
          <a:p>
            <a:r>
              <a:rPr lang="ru-RU" sz="3600" dirty="0" smtClean="0"/>
              <a:t>кто такой дизайнер?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15224" y="2018271"/>
            <a:ext cx="6640171" cy="4728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Дизайнер </a:t>
            </a:r>
            <a:r>
              <a:rPr lang="ru-RU" dirty="0"/>
              <a:t>– это </a:t>
            </a:r>
            <a:r>
              <a:rPr lang="ru-RU" dirty="0" smtClean="0"/>
              <a:t>специалист, </a:t>
            </a:r>
            <a:r>
              <a:rPr lang="ru-RU" dirty="0"/>
              <a:t>объединяющий эстетику с техническими особенностями, полезность с красотой внешнего вида, задумки разработчиков с пользовательским спросом. Для успеха в профессии важно обладать нацеленностью на результат, готовностью постоянно расширять перечень профессиональных навыков с учетом новинок и тенденций на рынке, обладать умеренным тщеславием и стремлением проявить себя.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2018271"/>
            <a:ext cx="2957484" cy="359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15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523777"/>
          </a:xfrm>
        </p:spPr>
        <p:txBody>
          <a:bodyPr>
            <a:normAutofit fontScale="90000"/>
          </a:bodyPr>
          <a:lstStyle/>
          <a:p>
            <a:r>
              <a:rPr lang="ru-RU" sz="4400" dirty="0"/>
              <a:t>Область профессиональной деятельности </a:t>
            </a:r>
            <a:r>
              <a:rPr lang="ru-RU" sz="4400" dirty="0" smtClean="0"/>
              <a:t>выпускников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5766486" y="2323913"/>
            <a:ext cx="5968314" cy="4365669"/>
          </a:xfrm>
        </p:spPr>
        <p:txBody>
          <a:bodyPr>
            <a:normAutofit/>
          </a:bodyPr>
          <a:lstStyle/>
          <a:p>
            <a:r>
              <a:rPr lang="ru-RU" dirty="0" smtClean="0"/>
              <a:t>разработка </a:t>
            </a:r>
            <a:r>
              <a:rPr lang="ru-RU" dirty="0"/>
              <a:t>художественно-конструкторских (дизайнерских) проектов</a:t>
            </a:r>
          </a:p>
          <a:p>
            <a:r>
              <a:rPr lang="ru-RU" dirty="0"/>
              <a:t>техническое исполнение проектов</a:t>
            </a:r>
          </a:p>
          <a:p>
            <a:r>
              <a:rPr lang="ru-RU" dirty="0"/>
              <a:t>контроль за изготовлением изделий в части соответствия их авторскому образцу</a:t>
            </a:r>
          </a:p>
          <a:p>
            <a:r>
              <a:rPr lang="ru-RU" dirty="0"/>
              <a:t>организация работы коллектива </a:t>
            </a:r>
            <a:r>
              <a:rPr lang="ru-RU" dirty="0" smtClean="0"/>
              <a:t>исполнителей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8496" y="2002180"/>
            <a:ext cx="393319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8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65762" y="0"/>
            <a:ext cx="3092115" cy="1196671"/>
          </a:xfrm>
        </p:spPr>
        <p:txBody>
          <a:bodyPr/>
          <a:lstStyle/>
          <a:p>
            <a:r>
              <a:rPr lang="ru-RU" dirty="0"/>
              <a:t>Преимущества обучения по специальности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520682" y="1196670"/>
            <a:ext cx="4582274" cy="5440435"/>
          </a:xfrm>
        </p:spPr>
        <p:txBody>
          <a:bodyPr>
            <a:no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Востребованность </a:t>
            </a:r>
            <a:r>
              <a:rPr lang="ru-RU" sz="1800" dirty="0" smtClean="0"/>
              <a:t>на рынке труда, так как </a:t>
            </a:r>
            <a:r>
              <a:rPr lang="ru-RU" sz="1800" dirty="0"/>
              <a:t>человечество всегда будет стремиться к улучшению уровня своей жизни и окружающей обстановки, а значит, потребность в дизайнерах будет постоянно </a:t>
            </a:r>
            <a:r>
              <a:rPr lang="ru-RU" sz="1800" dirty="0" smtClean="0"/>
              <a:t>расти;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высокий </a:t>
            </a:r>
            <a:r>
              <a:rPr lang="ru-RU" sz="1800" dirty="0"/>
              <a:t>уровень заработной </a:t>
            </a:r>
            <a:r>
              <a:rPr lang="ru-RU" sz="1800" dirty="0" smtClean="0"/>
              <a:t>платы;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возможность </a:t>
            </a:r>
            <a:r>
              <a:rPr lang="ru-RU" sz="1800" dirty="0"/>
              <a:t>работать как в офисе, так и дома, на даче, на природе, на </a:t>
            </a:r>
            <a:r>
              <a:rPr lang="ru-RU" sz="1800" dirty="0" smtClean="0"/>
              <a:t>отдыхе;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возможность </a:t>
            </a:r>
            <a:r>
              <a:rPr lang="ru-RU" sz="1800" dirty="0"/>
              <a:t>карьерного роста (от специалиста до руководителя среднего звена</a:t>
            </a:r>
            <a:r>
              <a:rPr lang="ru-RU" sz="1800" dirty="0" smtClean="0"/>
              <a:t>);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творческий </a:t>
            </a:r>
            <a:r>
              <a:rPr lang="ru-RU" sz="1800" dirty="0"/>
              <a:t>характер специальности.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33" y="849550"/>
            <a:ext cx="4044938" cy="531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70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974227" y="465437"/>
            <a:ext cx="3425748" cy="1196671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где </a:t>
            </a:r>
            <a:r>
              <a:rPr lang="ru-RU" sz="4000" b="1" dirty="0"/>
              <a:t>работать?</a:t>
            </a:r>
            <a:endParaRPr lang="ru-RU" sz="40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624091" y="1842745"/>
            <a:ext cx="4661043" cy="5286189"/>
          </a:xfrm>
        </p:spPr>
        <p:txBody>
          <a:bodyPr>
            <a:normAutofit fontScale="32500" lnSpcReduction="20000"/>
          </a:bodyPr>
          <a:lstStyle/>
          <a:p>
            <a:pPr fontAlgn="base"/>
            <a:r>
              <a:rPr lang="ru-RU" sz="5500" b="0" dirty="0">
                <a:solidFill>
                  <a:schemeClr val="bg1"/>
                </a:solidFill>
              </a:rPr>
              <a:t>Дизайнеры работают в штате специализированных отделов больших компаний. Чем более брендовой является продукция компании, тем вероятней возможность карьерного роста на такой </a:t>
            </a:r>
            <a:r>
              <a:rPr lang="ru-RU" sz="5500" b="0" dirty="0" smtClean="0">
                <a:solidFill>
                  <a:schemeClr val="bg1"/>
                </a:solidFill>
              </a:rPr>
              <a:t>работе </a:t>
            </a:r>
            <a:r>
              <a:rPr lang="ru-RU" sz="5500" b="0" dirty="0">
                <a:solidFill>
                  <a:schemeClr val="bg1"/>
                </a:solidFill>
              </a:rPr>
              <a:t>и, как следствие, достижение известности и получение высоких доходов.</a:t>
            </a:r>
          </a:p>
          <a:p>
            <a:pPr fontAlgn="base"/>
            <a:r>
              <a:rPr lang="ru-RU" sz="5500" b="0" dirty="0">
                <a:solidFill>
                  <a:schemeClr val="bg1"/>
                </a:solidFill>
              </a:rPr>
              <a:t>Небольшие дизайн-студии </a:t>
            </a:r>
            <a:r>
              <a:rPr lang="ru-RU" sz="5500" b="0" dirty="0" smtClean="0">
                <a:solidFill>
                  <a:schemeClr val="bg1"/>
                </a:solidFill>
              </a:rPr>
              <a:t>,как правило,  </a:t>
            </a:r>
            <a:r>
              <a:rPr lang="ru-RU" sz="5500" b="0" dirty="0">
                <a:solidFill>
                  <a:schemeClr val="bg1"/>
                </a:solidFill>
              </a:rPr>
              <a:t>имеют узкую специализацию. Работа в такой студии поможет профессиональному росту начинающего специалиста. </a:t>
            </a:r>
            <a:endParaRPr lang="ru-RU" sz="5500" b="0" dirty="0" smtClean="0">
              <a:solidFill>
                <a:schemeClr val="bg1"/>
              </a:solidFill>
            </a:endParaRPr>
          </a:p>
          <a:p>
            <a:pPr fontAlgn="base"/>
            <a:r>
              <a:rPr lang="ru-RU" sz="5500" dirty="0" smtClean="0">
                <a:solidFill>
                  <a:schemeClr val="bg1"/>
                </a:solidFill>
              </a:rPr>
              <a:t>Также е</a:t>
            </a:r>
            <a:r>
              <a:rPr lang="ru-RU" sz="5500" b="0" dirty="0" smtClean="0">
                <a:solidFill>
                  <a:schemeClr val="bg1"/>
                </a:solidFill>
              </a:rPr>
              <a:t>сть </a:t>
            </a:r>
            <a:r>
              <a:rPr lang="ru-RU" sz="5500" b="0" dirty="0">
                <a:solidFill>
                  <a:schemeClr val="bg1"/>
                </a:solidFill>
              </a:rPr>
              <a:t>возможность работать на самого </a:t>
            </a:r>
            <a:r>
              <a:rPr lang="ru-RU" sz="5500" b="0" dirty="0" smtClean="0">
                <a:solidFill>
                  <a:schemeClr val="bg1"/>
                </a:solidFill>
              </a:rPr>
              <a:t>себя </a:t>
            </a:r>
            <a:r>
              <a:rPr lang="ru-RU" sz="5500" dirty="0">
                <a:solidFill>
                  <a:schemeClr val="bg1"/>
                </a:solidFill>
              </a:rPr>
              <a:t>в статусе </a:t>
            </a:r>
            <a:r>
              <a:rPr lang="ru-RU" sz="5500">
                <a:solidFill>
                  <a:schemeClr val="bg1"/>
                </a:solidFill>
              </a:rPr>
              <a:t>самозанятого.</a:t>
            </a:r>
            <a:endParaRPr lang="ru-RU" sz="5500" b="0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03" y="3689294"/>
            <a:ext cx="3871784" cy="2602066"/>
          </a:xfrm>
          <a:prstGeom prst="rect">
            <a:avLst/>
          </a:prstGeom>
        </p:spPr>
      </p:pic>
      <p:pic>
        <p:nvPicPr>
          <p:cNvPr id="17" name="Объект 1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95015" y="690454"/>
            <a:ext cx="3679359" cy="2553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4683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7035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52799" y="3739979"/>
            <a:ext cx="5486400" cy="2199502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chemeClr val="bg2"/>
                </a:solidFill>
              </a:rPr>
              <a:t>Спасибо за внимание!</a:t>
            </a:r>
            <a:endParaRPr lang="ru-RU" sz="6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31654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134</TotalTime>
  <Words>238</Words>
  <Application>Microsoft Office PowerPoint</Application>
  <PresentationFormat>Широкоэкранный</PresentationFormat>
  <Paragraphs>22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Corbel</vt:lpstr>
      <vt:lpstr>Gill Sans MT</vt:lpstr>
      <vt:lpstr>Impact</vt:lpstr>
      <vt:lpstr>Badge</vt:lpstr>
      <vt:lpstr>Дизайн </vt:lpstr>
      <vt:lpstr>Что такое дизайн?</vt:lpstr>
      <vt:lpstr>кто такой дизайнер?</vt:lpstr>
      <vt:lpstr>Область профессиональной деятельности выпускников  </vt:lpstr>
      <vt:lpstr>Преимущества обучения по специальности</vt:lpstr>
      <vt:lpstr>где работать?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Дизайн  (по отраслям)</dc:title>
  <dc:creator>user-pc02</dc:creator>
  <cp:lastModifiedBy>user-pc02</cp:lastModifiedBy>
  <cp:revision>19</cp:revision>
  <dcterms:created xsi:type="dcterms:W3CDTF">2024-01-19T05:54:58Z</dcterms:created>
  <dcterms:modified xsi:type="dcterms:W3CDTF">2024-02-05T05:27:11Z</dcterms:modified>
</cp:coreProperties>
</file>