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6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8880" y="2595268"/>
            <a:ext cx="8825658" cy="3329581"/>
          </a:xfrm>
        </p:spPr>
        <p:txBody>
          <a:bodyPr/>
          <a:lstStyle/>
          <a:p>
            <a:pPr algn="ctr"/>
            <a:r>
              <a:rPr lang="ru-RU" sz="5400" dirty="0" smtClean="0">
                <a:latin typeface="Arial Black" panose="020B0A04020102020204" pitchFamily="34" charset="0"/>
              </a:rPr>
              <a:t>Государственный </a:t>
            </a:r>
            <a:r>
              <a:rPr lang="ru-RU" sz="5400" dirty="0">
                <a:latin typeface="Arial Black" panose="020B0A04020102020204" pitchFamily="34" charset="0"/>
              </a:rPr>
              <a:t>историко-архитектурный и природный музей-заповедник “Изборск”</a:t>
            </a:r>
          </a:p>
        </p:txBody>
      </p:sp>
    </p:spTree>
    <p:extLst>
      <p:ext uri="{BB962C8B-B14F-4D97-AF65-F5344CB8AC3E}">
        <p14:creationId xmlns:p14="http://schemas.microsoft.com/office/powerpoint/2010/main" val="3824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7248" y="608132"/>
            <a:ext cx="4684699" cy="5641737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Федеральное государственное бюджетное учреждение культуры “Государственный историко-архитектурный и природный музей-заповедник “Изборск” – это динамично развивающийся историко-культурный и природный комплекс, который сохраняет и популяризирует богатейшее культурное наследие, осуществляет инновационные мероприятия, имеющие общероссийскую значимость и привлекающие большое количество посетителей из разных городов страны, ближнего и дальнего зарубежья.</a:t>
            </a:r>
          </a:p>
        </p:txBody>
      </p:sp>
    </p:spTree>
    <p:extLst>
      <p:ext uri="{BB962C8B-B14F-4D97-AF65-F5344CB8AC3E}">
        <p14:creationId xmlns:p14="http://schemas.microsoft.com/office/powerpoint/2010/main" val="361971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8317" y="1787613"/>
            <a:ext cx="5335582" cy="307768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9515" y="135675"/>
            <a:ext cx="6277232" cy="546083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Фондовое собрание Государственного историко-архитектурного и природного музея-заповедника «Изборск» насчитывает 63682 </a:t>
            </a:r>
            <a:r>
              <a:rPr lang="ru-RU" sz="2000" dirty="0" err="1">
                <a:latin typeface="Arial Black" panose="020B0A04020102020204" pitchFamily="34" charset="0"/>
                <a:cs typeface="Dubai Medium" panose="020B0603030403030204" pitchFamily="34" charset="-78"/>
              </a:rPr>
              <a:t>ед.хр</a:t>
            </a:r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. Музей является центром научного документирования района, хранителем исторической памяти, местом взаимодействия сотрудников культуры, историков, археологов, краеведов, всех тех, кому дорог Изборск и его история.</a:t>
            </a:r>
          </a:p>
          <a:p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Основа </a:t>
            </a:r>
            <a:r>
              <a:rPr lang="ru-RU" sz="2000" dirty="0" smtClean="0">
                <a:latin typeface="Arial Black" panose="020B0A04020102020204" pitchFamily="34" charset="0"/>
                <a:cs typeface="Dubai Medium" panose="020B0603030403030204" pitchFamily="34" charset="-78"/>
              </a:rPr>
              <a:t>собрания-</a:t>
            </a:r>
            <a:r>
              <a:rPr lang="ru-RU" sz="2000" b="1" u="sng" dirty="0" smtClean="0">
                <a:latin typeface="Arial Black" panose="020B0A04020102020204" pitchFamily="34" charset="0"/>
                <a:cs typeface="Dubai Medium" panose="020B0603030403030204" pitchFamily="34" charset="-78"/>
              </a:rPr>
              <a:t>коллекция </a:t>
            </a:r>
            <a:r>
              <a:rPr lang="ru-RU" sz="2000" b="1" u="sng" dirty="0">
                <a:latin typeface="Arial Black" panose="020B0A04020102020204" pitchFamily="34" charset="0"/>
                <a:cs typeface="Dubai Medium" panose="020B0603030403030204" pitchFamily="34" charset="-78"/>
              </a:rPr>
              <a:t>археологических предметов</a:t>
            </a:r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, охватывающая историю Изборска и его окрестностей со времени основания города рубежа VII-VIII </a:t>
            </a:r>
            <a:r>
              <a:rPr lang="ru-RU" sz="2000" dirty="0" err="1">
                <a:latin typeface="Arial Black" panose="020B0A04020102020204" pitchFamily="34" charset="0"/>
                <a:cs typeface="Dubai Medium" panose="020B0603030403030204" pitchFamily="34" charset="-78"/>
              </a:rPr>
              <a:t>в.в</a:t>
            </a:r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. до XVII в. и отражающая все стороны жизни населения. Коллекция включает массовую керамику и индивидуальные находки. Общая численность археологического фонда музея составляет 54981 </a:t>
            </a:r>
            <a:r>
              <a:rPr lang="ru-RU" sz="2000" dirty="0" err="1">
                <a:latin typeface="Arial Black" panose="020B0A04020102020204" pitchFamily="34" charset="0"/>
                <a:cs typeface="Dubai Medium" panose="020B0603030403030204" pitchFamily="34" charset="-78"/>
              </a:rPr>
              <a:t>ед.хр</a:t>
            </a:r>
            <a:r>
              <a:rPr lang="ru-RU" sz="2000" dirty="0">
                <a:latin typeface="Arial Black" panose="020B0A04020102020204" pitchFamily="34" charset="0"/>
                <a:cs typeface="Dubai Medium" panose="020B0603030403030204" pitchFamily="34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38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735" y="807185"/>
            <a:ext cx="3429851" cy="257238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20241" y="251563"/>
            <a:ext cx="7461849" cy="5362832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000" b="1" u="sng" dirty="0">
                <a:latin typeface="Arial Black" panose="020B0A04020102020204" pitchFamily="34" charset="0"/>
              </a:rPr>
              <a:t>Этнографическая коллекция</a:t>
            </a:r>
            <a:r>
              <a:rPr lang="ru-RU" sz="2000" dirty="0">
                <a:latin typeface="Arial Black" panose="020B0A04020102020204" pitchFamily="34" charset="0"/>
              </a:rPr>
              <a:t> отражает историю, культуру, быт, традиции одного из самых интересных в этнографическом отношении регионов страны, </a:t>
            </a:r>
            <a:r>
              <a:rPr lang="ru-RU" sz="2000" b="1" dirty="0">
                <a:latin typeface="Arial Black" panose="020B0A04020102020204" pitchFamily="34" charset="0"/>
              </a:rPr>
              <a:t>насчитывает 2337 </a:t>
            </a:r>
            <a:r>
              <a:rPr lang="ru-RU" sz="2000" b="1" dirty="0" err="1">
                <a:latin typeface="Arial Black" panose="020B0A04020102020204" pitchFamily="34" charset="0"/>
              </a:rPr>
              <a:t>ед.хр</a:t>
            </a:r>
            <a:r>
              <a:rPr lang="ru-RU" sz="2000" b="1" dirty="0">
                <a:latin typeface="Arial Black" panose="020B0A04020102020204" pitchFamily="34" charset="0"/>
              </a:rPr>
              <a:t>. Предметы интерьера, мебели, одежды, утвари, декоративно-прикладного искусства, сельхозинвентаря достаточно полно раскрывают культуру, уклад повседневной жизни уникальной приграничной территории на Северо-Западе России. </a:t>
            </a:r>
          </a:p>
          <a:p>
            <a:r>
              <a:rPr lang="ru-RU" sz="2000" b="1" dirty="0" smtClean="0">
                <a:latin typeface="Arial Black" panose="020B0A04020102020204" pitchFamily="34" charset="0"/>
              </a:rPr>
              <a:t>Интересна </a:t>
            </a:r>
            <a:r>
              <a:rPr lang="ru-RU" sz="2000" b="1" dirty="0">
                <a:latin typeface="Arial Black" panose="020B0A04020102020204" pitchFamily="34" charset="0"/>
              </a:rPr>
              <a:t>коллекция одежды и костюма </a:t>
            </a:r>
            <a:r>
              <a:rPr lang="ru-RU" sz="2000" b="1" dirty="0" err="1">
                <a:latin typeface="Arial Black" panose="020B0A04020102020204" pitchFamily="34" charset="0"/>
              </a:rPr>
              <a:t>изборян</a:t>
            </a:r>
            <a:r>
              <a:rPr lang="ru-RU" sz="2000" b="1" dirty="0">
                <a:latin typeface="Arial Black" panose="020B0A04020102020204" pitchFamily="34" charset="0"/>
              </a:rPr>
              <a:t>, она насчитывает более 300 </a:t>
            </a:r>
            <a:r>
              <a:rPr lang="ru-RU" sz="2000" b="1" dirty="0" err="1">
                <a:latin typeface="Arial Black" panose="020B0A04020102020204" pitchFamily="34" charset="0"/>
              </a:rPr>
              <a:t>ед.хр</a:t>
            </a:r>
            <a:r>
              <a:rPr lang="ru-RU" sz="2000" b="1" dirty="0">
                <a:latin typeface="Arial Black" panose="020B0A04020102020204" pitchFamily="34" charset="0"/>
              </a:rPr>
              <a:t>. Коллекция сформирована по принципу географической и хронологической близости, иллюстрирует региональные особенности народного костюма. В основном она относится к началу ХХ века и содержит предметы одежды, переданные в музей из личных семейных собраний </a:t>
            </a:r>
            <a:r>
              <a:rPr lang="ru-RU" sz="2000" b="1" dirty="0" err="1">
                <a:latin typeface="Arial Black" panose="020B0A04020102020204" pitchFamily="34" charset="0"/>
              </a:rPr>
              <a:t>изборян</a:t>
            </a:r>
            <a:r>
              <a:rPr lang="ru-RU" sz="2000" b="1" dirty="0">
                <a:latin typeface="Arial Black" panose="020B0A04020102020204" pitchFamily="34" charset="0"/>
              </a:rPr>
              <a:t> и жителей округи, как русских, так и представителей </a:t>
            </a:r>
            <a:r>
              <a:rPr lang="ru-RU" sz="2000" dirty="0">
                <a:latin typeface="Arial Black" panose="020B0A04020102020204" pitchFamily="34" charset="0"/>
              </a:rPr>
              <a:t>малого народа </a:t>
            </a:r>
            <a:r>
              <a:rPr lang="ru-RU" sz="2000" dirty="0" err="1">
                <a:latin typeface="Arial Black" panose="020B0A04020102020204" pitchFamily="34" charset="0"/>
              </a:rPr>
              <a:t>сето</a:t>
            </a:r>
            <a:r>
              <a:rPr lang="ru-RU" sz="20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35" y="3581278"/>
            <a:ext cx="3429850" cy="25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8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7818" y="580834"/>
            <a:ext cx="6073555" cy="500764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Важную часть музейного собрания составляет </a:t>
            </a:r>
            <a:r>
              <a:rPr lang="ru-RU" sz="2000" b="1" u="sng" dirty="0">
                <a:latin typeface="Arial Black" panose="020B0A04020102020204" pitchFamily="34" charset="0"/>
              </a:rPr>
              <a:t>документальный фонд</a:t>
            </a:r>
            <a:r>
              <a:rPr lang="ru-RU" sz="2000" dirty="0">
                <a:latin typeface="Arial Black" panose="020B0A04020102020204" pitchFamily="34" charset="0"/>
              </a:rPr>
              <a:t> (4620 </a:t>
            </a:r>
            <a:r>
              <a:rPr lang="ru-RU" sz="2000" dirty="0" err="1">
                <a:latin typeface="Arial Black" panose="020B0A04020102020204" pitchFamily="34" charset="0"/>
              </a:rPr>
              <a:t>ед.хр</a:t>
            </a:r>
            <a:r>
              <a:rPr lang="ru-RU" sz="2000" dirty="0">
                <a:latin typeface="Arial Black" panose="020B0A04020102020204" pitchFamily="34" charset="0"/>
              </a:rPr>
              <a:t>.).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В </a:t>
            </a:r>
            <a:r>
              <a:rPr lang="ru-RU" sz="2000" dirty="0">
                <a:latin typeface="Arial Black" panose="020B0A04020102020204" pitchFamily="34" charset="0"/>
              </a:rPr>
              <a:t>него входят: документы и фотоматериалы </a:t>
            </a:r>
            <a:r>
              <a:rPr lang="ru-RU" sz="2000" dirty="0" err="1">
                <a:latin typeface="Arial Black" panose="020B0A04020102020204" pitchFamily="34" charset="0"/>
              </a:rPr>
              <a:t>Изборского</a:t>
            </a:r>
            <a:r>
              <a:rPr lang="ru-RU" sz="2000" dirty="0">
                <a:latin typeface="Arial Black" panose="020B0A04020102020204" pitchFamily="34" charset="0"/>
              </a:rPr>
              <a:t> культурно-просветительного общества, Вольного пожарного общества, коллекции редких книг из </a:t>
            </a:r>
            <a:r>
              <a:rPr lang="ru-RU" sz="2000" dirty="0" err="1">
                <a:latin typeface="Arial Black" panose="020B0A04020102020204" pitchFamily="34" charset="0"/>
              </a:rPr>
              <a:t>Мальской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Изборской</a:t>
            </a:r>
            <a:r>
              <a:rPr lang="ru-RU" sz="2000" dirty="0">
                <a:latin typeface="Arial Black" panose="020B0A04020102020204" pitchFamily="34" charset="0"/>
              </a:rPr>
              <a:t>, Печорской библиотек, материалы из архивов </a:t>
            </a:r>
            <a:r>
              <a:rPr lang="ru-RU" sz="2000" dirty="0" err="1">
                <a:latin typeface="Arial Black" panose="020B0A04020102020204" pitchFamily="34" charset="0"/>
              </a:rPr>
              <a:t>изборян</a:t>
            </a:r>
            <a:r>
              <a:rPr lang="ru-RU" sz="2000" dirty="0">
                <a:latin typeface="Arial Black" panose="020B0A04020102020204" pitchFamily="34" charset="0"/>
              </a:rPr>
              <a:t>, коллекция документов по образованию </a:t>
            </a:r>
            <a:r>
              <a:rPr lang="ru-RU" sz="2000" dirty="0" err="1">
                <a:latin typeface="Arial Black" panose="020B0A04020102020204" pitchFamily="34" charset="0"/>
              </a:rPr>
              <a:t>Изборского</a:t>
            </a:r>
            <a:r>
              <a:rPr lang="ru-RU" sz="2000" dirty="0">
                <a:latin typeface="Arial Black" panose="020B0A04020102020204" pitchFamily="34" charset="0"/>
              </a:rPr>
              <a:t> края; отчеты </a:t>
            </a:r>
            <a:r>
              <a:rPr lang="ru-RU" sz="2000" dirty="0" err="1">
                <a:latin typeface="Arial Black" panose="020B0A04020102020204" pitchFamily="34" charset="0"/>
              </a:rPr>
              <a:t>Изборской</a:t>
            </a:r>
            <a:r>
              <a:rPr lang="ru-RU" sz="2000" dirty="0">
                <a:latin typeface="Arial Black" panose="020B0A04020102020204" pitchFamily="34" charset="0"/>
              </a:rPr>
              <a:t> экспедиции института археологии АН СССР о раскопках на </a:t>
            </a:r>
            <a:r>
              <a:rPr lang="ru-RU" sz="2000" dirty="0" err="1">
                <a:latin typeface="Arial Black" panose="020B0A04020102020204" pitchFamily="34" charset="0"/>
              </a:rPr>
              <a:t>Труворовом</a:t>
            </a:r>
            <a:r>
              <a:rPr lang="ru-RU" sz="2000" dirty="0">
                <a:latin typeface="Arial Black" panose="020B0A04020102020204" pitchFamily="34" charset="0"/>
              </a:rPr>
              <a:t> городище и в крепости на горе </a:t>
            </a:r>
            <a:r>
              <a:rPr lang="ru-RU" sz="2000" dirty="0" err="1">
                <a:latin typeface="Arial Black" panose="020B0A04020102020204" pitchFamily="34" charset="0"/>
              </a:rPr>
              <a:t>Жеравьей</a:t>
            </a:r>
            <a:r>
              <a:rPr lang="ru-RU" sz="2000" dirty="0">
                <a:latin typeface="Arial Black" panose="020B0A04020102020204" pitchFamily="34" charset="0"/>
              </a:rPr>
              <a:t>, архив народного музея; архивные документы по съемке кинофильмов в Изборске, фотоархив жизни Изборска и его округи.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26" y="431679"/>
            <a:ext cx="4285148" cy="321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73.userapi.com/impg/vkRFjGF82s-FUea--FYuNebxw4Dxk_TYEEzz7w/TwUdz5EgpNQ.jpg?size=1600x1200&amp;quality=95&amp;sign=a90b504adf6e0fa049f6a4bcabfd9a0f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26" y="3164777"/>
            <a:ext cx="4285148" cy="32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9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59252" y="534838"/>
            <a:ext cx="6700476" cy="2667543"/>
          </a:xfrm>
        </p:spPr>
        <p:txBody>
          <a:bodyPr>
            <a:noAutofit/>
          </a:bodyPr>
          <a:lstStyle/>
          <a:p>
            <a:r>
              <a:rPr lang="ru-RU" sz="2000" b="1" u="sng" dirty="0">
                <a:latin typeface="Arial Black" panose="020B0A04020102020204" pitchFamily="34" charset="0"/>
              </a:rPr>
              <a:t>Коллекция живописи и графики</a:t>
            </a:r>
            <a:r>
              <a:rPr lang="ru-RU" sz="2000" dirty="0">
                <a:latin typeface="Arial Black" panose="020B0A04020102020204" pitchFamily="34" charset="0"/>
              </a:rPr>
              <a:t> (458 </a:t>
            </a:r>
            <a:r>
              <a:rPr lang="ru-RU" sz="2000" dirty="0" err="1">
                <a:latin typeface="Arial Black" panose="020B0A04020102020204" pitchFamily="34" charset="0"/>
              </a:rPr>
              <a:t>ед.хр</a:t>
            </a:r>
            <a:r>
              <a:rPr lang="ru-RU" sz="2000" dirty="0">
                <a:latin typeface="Arial Black" panose="020B0A04020102020204" pitchFamily="34" charset="0"/>
              </a:rPr>
              <a:t>.), представлена произведениями местных самодеятельных художников П.Д. Мельникова, А.А. </a:t>
            </a:r>
            <a:r>
              <a:rPr lang="ru-RU" sz="2000" dirty="0" err="1">
                <a:latin typeface="Arial Black" panose="020B0A04020102020204" pitchFamily="34" charset="0"/>
              </a:rPr>
              <a:t>Башкевича</a:t>
            </a:r>
            <a:r>
              <a:rPr lang="ru-RU" sz="2000" dirty="0">
                <a:latin typeface="Arial Black" panose="020B0A04020102020204" pitchFamily="34" charset="0"/>
              </a:rPr>
              <a:t>, работами А.П. Калашниковой, картинами современных художников. Музейное собрание украшают работы таких известных мастеров как: П.П. Оссовский – народный художник СССР, Действительный член Российской Академии художеств, Лауреат Государственной премии СССР, А.К. Крылов – член Союза художников, Заслуженный художник России, руководитель мастерской церковно-исторической живописи в Санкт-Петербургском государственном академическом институте живописи, скульптуры и архитектуры имени И. Е. Репина, В.Ю. Забелин (ВИК), В.П. Василевич-члены Союза художников, г. Санкт-Петербург и другие.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0" y="545644"/>
            <a:ext cx="4206372" cy="280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7" y="3743860"/>
            <a:ext cx="4205446" cy="280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83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356"/>
            <a:ext cx="2438399" cy="3459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2356"/>
            <a:ext cx="2438398" cy="34228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98" y="12356"/>
            <a:ext cx="2438395" cy="34351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4" y="0"/>
            <a:ext cx="4878350" cy="6882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1" y="3422822"/>
            <a:ext cx="2438398" cy="34475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796" y="3410466"/>
            <a:ext cx="2438400" cy="34475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52" y="3435178"/>
            <a:ext cx="2438398" cy="34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93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292</TotalTime>
  <Words>465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Century Gothic</vt:lpstr>
      <vt:lpstr>Dubai Medium</vt:lpstr>
      <vt:lpstr>Wingdings 3</vt:lpstr>
      <vt:lpstr>Ион</vt:lpstr>
      <vt:lpstr>Государственный историко-архитектурный и природный музей-заповедник “Изборск”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“Государственный историко-архитектурный и природный музей-заповедник “Изборск”</dc:title>
  <dc:creator>user-pc02</dc:creator>
  <cp:lastModifiedBy>user-pc02</cp:lastModifiedBy>
  <cp:revision>21</cp:revision>
  <dcterms:created xsi:type="dcterms:W3CDTF">2024-02-12T07:01:31Z</dcterms:created>
  <dcterms:modified xsi:type="dcterms:W3CDTF">2024-02-14T12:31:51Z</dcterms:modified>
</cp:coreProperties>
</file>