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5923F103-BC34-4FE4-A40E-EDDEECFDA5D0}" type="datetimeFigureOut">
              <a:rPr lang="en-US" smtClean="0"/>
              <a:pPr/>
              <a:t>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352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smtClean="0"/>
              <a:t>2/20/2024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207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smtClean="0"/>
              <a:t>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647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smtClean="0"/>
              <a:t>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000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smtClean="0"/>
              <a:t>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412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smtClean="0"/>
              <a:t>2/20/2024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367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smtClean="0"/>
              <a:t>2/20/2024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253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9967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202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446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511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2/20/2024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415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2/20/2024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729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2/20/2024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418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2/20/2024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161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2/20/2024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285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2/20/2024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201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693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73939" y="2099732"/>
            <a:ext cx="8825658" cy="2677648"/>
          </a:xfrm>
        </p:spPr>
        <p:txBody>
          <a:bodyPr/>
          <a:lstStyle/>
          <a:p>
            <a:pPr algn="ctr"/>
            <a:r>
              <a:rPr lang="ru-RU" dirty="0"/>
              <a:t>АНО "ВОЗРОЖДЕНИЕ ОБЪЕКТОВ КУЛЬТУРНОГО НАСЛЕДИЯ"</a:t>
            </a:r>
          </a:p>
        </p:txBody>
      </p:sp>
    </p:spTree>
    <p:extLst>
      <p:ext uri="{BB962C8B-B14F-4D97-AF65-F5344CB8AC3E}">
        <p14:creationId xmlns:p14="http://schemas.microsoft.com/office/powerpoint/2010/main" val="107311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9290625" cy="706964"/>
          </a:xfrm>
        </p:spPr>
        <p:txBody>
          <a:bodyPr/>
          <a:lstStyle/>
          <a:p>
            <a:r>
              <a:rPr lang="ru-RU" dirty="0" smtClean="0"/>
              <a:t>Основные направления АНО «Возрождение»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4955" y="2603500"/>
            <a:ext cx="7222926" cy="341630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Основными направлениями </a:t>
            </a:r>
            <a:r>
              <a:rPr lang="ru-RU" sz="2400" b="1" dirty="0"/>
              <a:t>деятельности АНО «Возрождение объектов культурного наследия в городе Пскове (Псковской области)» </a:t>
            </a:r>
            <a:r>
              <a:rPr lang="ru-RU" sz="2400" b="1" dirty="0" smtClean="0"/>
              <a:t>являются</a:t>
            </a:r>
            <a:r>
              <a:rPr lang="ru-RU" sz="2400" b="1" dirty="0"/>
              <a:t>: оказание всесторонней помощи и иного содействия в развитии, сохранении, восстановлении и популяризации объектов культурного наследия в городе Пскове (Псковской области).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881" y="3080084"/>
            <a:ext cx="2459252" cy="246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2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63776" y="460289"/>
            <a:ext cx="4884428" cy="1056503"/>
          </a:xfrm>
        </p:spPr>
        <p:txBody>
          <a:bodyPr>
            <a:noAutofit/>
          </a:bodyPr>
          <a:lstStyle/>
          <a:p>
            <a:r>
              <a:rPr lang="ru-RU" sz="3200" dirty="0"/>
              <a:t>Чем занимается АНО «Возрождение»?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48876" y="1516792"/>
            <a:ext cx="5514228" cy="4940643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b="1" u="sng" dirty="0" smtClean="0">
                <a:solidFill>
                  <a:schemeClr val="bg1"/>
                </a:solidFill>
              </a:rPr>
              <a:t>Реставрация</a:t>
            </a:r>
            <a:r>
              <a:rPr lang="ru-RU" sz="1500" b="1" u="sng" dirty="0">
                <a:solidFill>
                  <a:schemeClr val="bg1"/>
                </a:solidFill>
              </a:rPr>
              <a:t>:</a:t>
            </a:r>
            <a:r>
              <a:rPr lang="ru-RU" sz="1500" b="1" dirty="0">
                <a:solidFill>
                  <a:schemeClr val="bg1"/>
                </a:solidFill>
              </a:rPr>
              <a:t> </a:t>
            </a:r>
            <a:r>
              <a:rPr lang="ru-RU" sz="1500" b="1" dirty="0" smtClean="0">
                <a:solidFill>
                  <a:schemeClr val="bg1"/>
                </a:solidFill>
              </a:rPr>
              <a:t>восстановление </a:t>
            </a:r>
            <a:r>
              <a:rPr lang="ru-RU" sz="1500" b="1" dirty="0">
                <a:solidFill>
                  <a:schemeClr val="bg1"/>
                </a:solidFill>
              </a:rPr>
              <a:t>обветшалых или разрушенных памятников </a:t>
            </a:r>
            <a:r>
              <a:rPr lang="ru-RU" sz="1500" b="1" dirty="0" smtClean="0">
                <a:solidFill>
                  <a:schemeClr val="bg1"/>
                </a:solidFill>
              </a:rPr>
              <a:t>искусства.</a:t>
            </a:r>
            <a:endParaRPr lang="ru-RU" sz="15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b="1" u="sng" dirty="0" smtClean="0">
                <a:solidFill>
                  <a:schemeClr val="bg1"/>
                </a:solidFill>
              </a:rPr>
              <a:t>Реконструкция:</a:t>
            </a:r>
            <a:r>
              <a:rPr lang="ru-RU" sz="1500" b="1" dirty="0" smtClean="0">
                <a:solidFill>
                  <a:schemeClr val="bg1"/>
                </a:solidFill>
              </a:rPr>
              <a:t> комплекс </a:t>
            </a:r>
            <a:r>
              <a:rPr lang="ru-RU" sz="1500" b="1" dirty="0">
                <a:solidFill>
                  <a:schemeClr val="bg1"/>
                </a:solidFill>
              </a:rPr>
              <a:t>мероприятий, направленных на предотвращение последующих разрушений и достижение оптимальных условий продолжительного сохранения памятников </a:t>
            </a:r>
            <a:r>
              <a:rPr lang="ru-RU" sz="1500" b="1" dirty="0" smtClean="0">
                <a:solidFill>
                  <a:schemeClr val="bg1"/>
                </a:solidFill>
              </a:rPr>
              <a:t>культуры.</a:t>
            </a:r>
            <a:endParaRPr lang="ru-RU" sz="15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b="1" u="sng" dirty="0" smtClean="0">
                <a:solidFill>
                  <a:schemeClr val="bg1"/>
                </a:solidFill>
              </a:rPr>
              <a:t>Разработка документации:</a:t>
            </a:r>
            <a:r>
              <a:rPr lang="ru-RU" sz="1500" b="1" dirty="0" smtClean="0">
                <a:solidFill>
                  <a:schemeClr val="bg1"/>
                </a:solidFill>
              </a:rPr>
              <a:t> к</a:t>
            </a:r>
            <a:r>
              <a:rPr lang="ru-RU" sz="1500" b="1" dirty="0">
                <a:solidFill>
                  <a:schemeClr val="bg1"/>
                </a:solidFill>
              </a:rPr>
              <a:t>омплекс документов, раскрывающих сущность </a:t>
            </a:r>
            <a:r>
              <a:rPr lang="ru-RU" sz="1500" b="1" dirty="0" smtClean="0">
                <a:solidFill>
                  <a:schemeClr val="bg1"/>
                </a:solidFill>
              </a:rPr>
              <a:t>реставрационного проекта или реконструкции.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b="1" u="sng" dirty="0" smtClean="0">
                <a:solidFill>
                  <a:schemeClr val="bg1"/>
                </a:solidFill>
              </a:rPr>
              <a:t>Строительство:</a:t>
            </a:r>
            <a:r>
              <a:rPr lang="ru-RU" sz="1500" b="1" dirty="0" smtClean="0">
                <a:solidFill>
                  <a:schemeClr val="bg1"/>
                </a:solidFill>
              </a:rPr>
              <a:t> с</a:t>
            </a:r>
            <a:r>
              <a:rPr lang="ru-RU" sz="1500" b="1" dirty="0">
                <a:solidFill>
                  <a:schemeClr val="bg1"/>
                </a:solidFill>
              </a:rPr>
              <a:t>оздание (возведение) зданий, строений и </a:t>
            </a:r>
            <a:r>
              <a:rPr lang="ru-RU" sz="1500" b="1" dirty="0" smtClean="0">
                <a:solidFill>
                  <a:schemeClr val="bg1"/>
                </a:solidFill>
              </a:rPr>
              <a:t>сооружений</a:t>
            </a:r>
            <a:r>
              <a:rPr lang="ru-RU" sz="1500" b="1" dirty="0">
                <a:solidFill>
                  <a:schemeClr val="bg1"/>
                </a:solidFill>
              </a:rPr>
              <a:t>.</a:t>
            </a:r>
            <a:endParaRPr lang="ru-RU" sz="1500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b="1" u="sng" dirty="0" smtClean="0">
                <a:solidFill>
                  <a:schemeClr val="bg1"/>
                </a:solidFill>
              </a:rPr>
              <a:t>Археологические изыскания:</a:t>
            </a:r>
            <a:r>
              <a:rPr lang="ru-RU" sz="1500" b="1" dirty="0" smtClean="0">
                <a:solidFill>
                  <a:schemeClr val="bg1"/>
                </a:solidFill>
              </a:rPr>
              <a:t> комплекс исследований, который призван выявить наличие на месте строительства или реконструкции объектов археологических памятников, которые обладают значительной историко-культурной ценностью и должны быть сохранены.</a:t>
            </a:r>
            <a:endParaRPr lang="ru-RU" sz="15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4549" y="1252152"/>
            <a:ext cx="3886849" cy="23724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548" y="3797644"/>
            <a:ext cx="3886849" cy="237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1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71430" y="858337"/>
            <a:ext cx="9702516" cy="706964"/>
          </a:xfrm>
        </p:spPr>
        <p:txBody>
          <a:bodyPr/>
          <a:lstStyle/>
          <a:p>
            <a:r>
              <a:rPr lang="ru-RU" dirty="0" smtClean="0"/>
              <a:t>Объекты, входящие в программу восстановления объектов культурного наследия АНО «Возрождение»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140043" y="2506705"/>
            <a:ext cx="5096191" cy="3920868"/>
          </a:xfrm>
        </p:spPr>
        <p:txBody>
          <a:bodyPr numCol="1">
            <a:noAutofit/>
          </a:bodyPr>
          <a:lstStyle/>
          <a:p>
            <a:r>
              <a:rPr lang="ru-RU" sz="1400" b="1" dirty="0" smtClean="0"/>
              <a:t>Объект </a:t>
            </a:r>
            <a:r>
              <a:rPr lang="ru-RU" sz="1400" b="1" dirty="0"/>
              <a:t>культурного наследия федерального значения «Ансамбль Псково-Печерского монастыря», XIV-XX вв. в </a:t>
            </a:r>
            <a:r>
              <a:rPr lang="ru-RU" sz="1400" b="1" dirty="0" err="1" smtClean="0"/>
              <a:t>Печорах</a:t>
            </a:r>
            <a:r>
              <a:rPr lang="ru-RU" sz="1400" b="1" dirty="0" smtClean="0"/>
              <a:t>.</a:t>
            </a:r>
          </a:p>
          <a:p>
            <a:pPr marL="324000" indent="0">
              <a:buNone/>
            </a:pPr>
            <a:r>
              <a:rPr lang="ru-RU" sz="1400" b="1" dirty="0" smtClean="0"/>
              <a:t>В </a:t>
            </a:r>
            <a:r>
              <a:rPr lang="ru-RU" sz="1400" b="1" dirty="0"/>
              <a:t>рамках реставрационных работ будут задействованы девятнадцать объектов: </a:t>
            </a:r>
            <a:endParaRPr lang="ru-RU" sz="14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ru-RU" sz="1400" b="1" dirty="0" smtClean="0"/>
              <a:t>Успенская </a:t>
            </a:r>
            <a:r>
              <a:rPr lang="ru-RU" sz="1400" b="1" dirty="0"/>
              <a:t>и Покровская церкви, 1473 г.; 1758 г. </a:t>
            </a:r>
            <a:endParaRPr lang="ru-RU" sz="14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ru-RU" sz="1400" b="1" dirty="0" smtClean="0"/>
              <a:t>Собор </a:t>
            </a:r>
            <a:r>
              <a:rPr lang="ru-RU" sz="1400" b="1" dirty="0"/>
              <a:t>Михаила Архангела, 1827 г. </a:t>
            </a:r>
            <a:endParaRPr lang="ru-RU" sz="14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ru-RU" sz="1400" b="1" dirty="0" smtClean="0"/>
              <a:t>Сретенская </a:t>
            </a:r>
            <a:r>
              <a:rPr lang="ru-RU" sz="1400" b="1" dirty="0"/>
              <a:t>церковь, 1870 г. </a:t>
            </a:r>
            <a:endParaRPr lang="ru-RU" sz="14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ru-RU" sz="1400" b="1" dirty="0" smtClean="0"/>
              <a:t>Благовещенская </a:t>
            </a:r>
            <a:r>
              <a:rPr lang="ru-RU" sz="1400" b="1" dirty="0"/>
              <a:t>церковь, 1541 г. </a:t>
            </a:r>
            <a:endParaRPr lang="ru-RU" sz="14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ru-RU" sz="1400" b="1" dirty="0" err="1" smtClean="0"/>
              <a:t>Лазаревская</a:t>
            </a:r>
            <a:r>
              <a:rPr lang="ru-RU" sz="1400" b="1" dirty="0" smtClean="0"/>
              <a:t> </a:t>
            </a:r>
            <a:r>
              <a:rPr lang="ru-RU" sz="1400" b="1" dirty="0"/>
              <a:t>церковь, 1800 г. </a:t>
            </a:r>
            <a:endParaRPr lang="ru-RU" sz="14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ru-RU" sz="1400" b="1" dirty="0" smtClean="0"/>
              <a:t>Церковь </a:t>
            </a:r>
            <a:r>
              <a:rPr lang="ru-RU" sz="1400" b="1" dirty="0"/>
              <a:t>Николы Вратаря, 1565 г. </a:t>
            </a:r>
            <a:endParaRPr lang="ru-RU" sz="14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ru-RU" sz="1400" b="1" dirty="0" smtClean="0"/>
              <a:t>Большая </a:t>
            </a:r>
            <a:r>
              <a:rPr lang="ru-RU" sz="1400" b="1" dirty="0"/>
              <a:t>звонница, XV в.; 1540 г. </a:t>
            </a:r>
            <a:endParaRPr lang="ru-RU" sz="14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ru-RU" sz="1400" b="1" dirty="0" smtClean="0"/>
              <a:t>Ризница</a:t>
            </a:r>
            <a:r>
              <a:rPr lang="ru-RU" sz="1400" b="1" dirty="0"/>
              <a:t>, XVI-XVII вв. </a:t>
            </a:r>
            <a:endParaRPr lang="ru-RU" sz="14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ru-RU" sz="1400" b="1" dirty="0" smtClean="0"/>
              <a:t>Башня </a:t>
            </a:r>
            <a:r>
              <a:rPr lang="ru-RU" sz="1400" b="1" dirty="0"/>
              <a:t>Святых ворот, XVII в.; XVIII в. </a:t>
            </a:r>
            <a:endParaRPr lang="ru-RU" sz="1600" b="1" dirty="0" smtClean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7968800" y="2506705"/>
            <a:ext cx="4223200" cy="4351295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b="1" dirty="0"/>
              <a:t>Башня Никольская, XVI в.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b="1" dirty="0"/>
              <a:t>Башня Нижних решеток, XVI в.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b="1" dirty="0"/>
              <a:t>Благовещенская башня, XVI в.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b="1" dirty="0"/>
              <a:t>Башня </a:t>
            </a:r>
            <a:r>
              <a:rPr lang="ru-RU" b="1" dirty="0" err="1"/>
              <a:t>Изборская</a:t>
            </a:r>
            <a:r>
              <a:rPr lang="ru-RU" b="1" dirty="0"/>
              <a:t>, с воротами, XVI - XVI вв.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b="1" dirty="0"/>
              <a:t>Башня </a:t>
            </a:r>
            <a:r>
              <a:rPr lang="ru-RU" b="1" dirty="0" err="1"/>
              <a:t>Тарарыгина</a:t>
            </a:r>
            <a:r>
              <a:rPr lang="ru-RU" b="1" dirty="0"/>
              <a:t>, XVI в.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b="1" dirty="0"/>
              <a:t>Башня Верхних решеток, XVI в.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b="1" dirty="0"/>
              <a:t>Башня </a:t>
            </a:r>
            <a:r>
              <a:rPr lang="ru-RU" b="1" dirty="0" err="1"/>
              <a:t>Тайловская</a:t>
            </a:r>
            <a:r>
              <a:rPr lang="ru-RU" b="1" dirty="0"/>
              <a:t>, XVI в.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b="1" dirty="0"/>
              <a:t>Башня Тюремная, XVI в.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b="1" dirty="0"/>
              <a:t>Стены, XVI в.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b="1" dirty="0"/>
              <a:t>Мероприятия по укреплению внутренних склонов </a:t>
            </a:r>
            <a:r>
              <a:rPr lang="ru-RU" b="1" dirty="0" smtClean="0"/>
              <a:t>и пещер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5893" y="2506705"/>
            <a:ext cx="2862650" cy="20611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893" y="4685012"/>
            <a:ext cx="2862650" cy="206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3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140555" y="883051"/>
            <a:ext cx="8761413" cy="706964"/>
          </a:xfrm>
        </p:spPr>
        <p:txBody>
          <a:bodyPr/>
          <a:lstStyle/>
          <a:p>
            <a:r>
              <a:rPr lang="ru-RU" dirty="0"/>
              <a:t>Объекты, входящие в программу АНО «Возрождение»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half" idx="1"/>
          </p:nvPr>
        </p:nvSpPr>
        <p:spPr>
          <a:xfrm>
            <a:off x="205946" y="2257852"/>
            <a:ext cx="4382531" cy="4600490"/>
          </a:xfrm>
        </p:spPr>
        <p:txBody>
          <a:bodyPr>
            <a:normAutofit fontScale="47500" lnSpcReduction="20000"/>
          </a:bodyPr>
          <a:lstStyle/>
          <a:p>
            <a:r>
              <a:rPr lang="ru-RU" sz="2900" b="1" dirty="0"/>
              <a:t>Объект культурного наследия регионального значения «Гостиница Псково-Печерского монастыря», 1893 </a:t>
            </a:r>
            <a:r>
              <a:rPr lang="ru-RU" sz="2900" b="1" dirty="0" smtClean="0"/>
              <a:t>г.</a:t>
            </a:r>
          </a:p>
          <a:p>
            <a:r>
              <a:rPr lang="ru-RU" sz="2900" b="1" dirty="0" smtClean="0"/>
              <a:t>Объект </a:t>
            </a:r>
            <a:r>
              <a:rPr lang="ru-RU" sz="2900" b="1" dirty="0"/>
              <a:t>культурного наследия регионального значения «Дом-особняк», 1930 г. </a:t>
            </a:r>
            <a:endParaRPr lang="ru-RU" sz="2900" b="1" dirty="0" smtClean="0"/>
          </a:p>
          <a:p>
            <a:r>
              <a:rPr lang="ru-RU" sz="2900" b="1" dirty="0" smtClean="0"/>
              <a:t>Объект </a:t>
            </a:r>
            <a:r>
              <a:rPr lang="ru-RU" sz="2900" b="1" dirty="0"/>
              <a:t>культурного наследия федерального значения «Троицкий кафедральный собор», 1830 г. </a:t>
            </a:r>
          </a:p>
          <a:p>
            <a:r>
              <a:rPr lang="ru-RU" sz="2900" b="1" dirty="0" smtClean="0"/>
              <a:t>Объект </a:t>
            </a:r>
            <a:r>
              <a:rPr lang="ru-RU" sz="2900" b="1" dirty="0"/>
              <a:t>культурного наследия федерального значения «Церковь Одигитрия (Введения) на Печерском подворье», XVI-XVII вв. </a:t>
            </a:r>
          </a:p>
          <a:p>
            <a:r>
              <a:rPr lang="ru-RU" sz="2900" b="1" dirty="0" smtClean="0"/>
              <a:t>Объект </a:t>
            </a:r>
            <a:r>
              <a:rPr lang="ru-RU" sz="2900" b="1" dirty="0"/>
              <a:t>культурного наследия регионального значения «Подворье Псково-Печерского монастыря. Архиерейский дом», 1881 г. </a:t>
            </a:r>
          </a:p>
          <a:p>
            <a:r>
              <a:rPr lang="ru-RU" sz="2900" b="1" dirty="0" smtClean="0"/>
              <a:t>Объект </a:t>
            </a:r>
            <a:r>
              <a:rPr lang="ru-RU" sz="2900" b="1" dirty="0"/>
              <a:t>культурного наследия регионального значения «Подворье Псково-Печерского монастыря. Надвратный корпус», 1906 г. </a:t>
            </a:r>
            <a:endParaRPr lang="ru-RU" sz="2900" b="1" dirty="0" smtClean="0"/>
          </a:p>
          <a:p>
            <a:endParaRPr lang="ru-RU" dirty="0"/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7635533" y="2257852"/>
            <a:ext cx="4532870" cy="3416300"/>
          </a:xfrm>
        </p:spPr>
        <p:txBody>
          <a:bodyPr>
            <a:noAutofit/>
          </a:bodyPr>
          <a:lstStyle/>
          <a:p>
            <a:r>
              <a:rPr lang="ru-RU" sz="1400" b="1" dirty="0" smtClean="0"/>
              <a:t>Объект </a:t>
            </a:r>
            <a:r>
              <a:rPr lang="ru-RU" sz="1400" b="1" dirty="0"/>
              <a:t>культурного наследия федерального значения «Здание семинарии», I-я </a:t>
            </a:r>
            <a:r>
              <a:rPr lang="ru-RU" sz="1400" b="1" dirty="0" err="1"/>
              <a:t>пол.XVIII</a:t>
            </a:r>
            <a:r>
              <a:rPr lang="ru-RU" sz="1400" b="1" dirty="0"/>
              <a:t> - нач. XX </a:t>
            </a:r>
            <a:r>
              <a:rPr lang="ru-RU" sz="1400" b="1" dirty="0" smtClean="0"/>
              <a:t>вв.</a:t>
            </a:r>
          </a:p>
          <a:p>
            <a:r>
              <a:rPr lang="ru-RU" sz="1400" b="1" dirty="0" smtClean="0"/>
              <a:t>Объект </a:t>
            </a:r>
            <a:r>
              <a:rPr lang="ru-RU" sz="1400" b="1" dirty="0"/>
              <a:t>культурного наследия федерального значения «Ансамбль </a:t>
            </a:r>
            <a:r>
              <a:rPr lang="ru-RU" sz="1400" b="1" dirty="0" err="1"/>
              <a:t>Снетогорского</a:t>
            </a:r>
            <a:r>
              <a:rPr lang="ru-RU" sz="1400" b="1" dirty="0"/>
              <a:t> монастыря» </a:t>
            </a:r>
            <a:r>
              <a:rPr lang="ru-RU" sz="1400" b="1" dirty="0" smtClean="0"/>
              <a:t>в </a:t>
            </a:r>
            <a:r>
              <a:rPr lang="ru-RU" sz="1400" b="1" dirty="0"/>
              <a:t>составе семи объектов: </a:t>
            </a:r>
            <a:r>
              <a:rPr lang="ru-RU" sz="1400" b="1" dirty="0" smtClean="0"/>
              <a:t>«</a:t>
            </a:r>
            <a:r>
              <a:rPr lang="ru-RU" sz="1400" b="1" dirty="0"/>
              <a:t>Собор Рождества Богородицы» XVI в</a:t>
            </a:r>
            <a:r>
              <a:rPr lang="ru-RU" sz="1400" b="1" dirty="0" smtClean="0"/>
              <a:t>., «</a:t>
            </a:r>
            <a:r>
              <a:rPr lang="ru-RU" sz="1400" b="1" dirty="0"/>
              <a:t>Церковь Николая Чудотворца», XVI-XVII вв</a:t>
            </a:r>
            <a:r>
              <a:rPr lang="ru-RU" sz="1400" b="1" dirty="0" smtClean="0"/>
              <a:t>., «</a:t>
            </a:r>
            <a:r>
              <a:rPr lang="ru-RU" sz="1400" b="1" dirty="0"/>
              <a:t>Монастырские здания», XVII-XVIII вв</a:t>
            </a:r>
            <a:r>
              <a:rPr lang="ru-RU" sz="1400" b="1" dirty="0" smtClean="0"/>
              <a:t>., «</a:t>
            </a:r>
            <a:r>
              <a:rPr lang="ru-RU" sz="1400" b="1" dirty="0"/>
              <a:t>Каменные ворота монастыря», XVII в</a:t>
            </a:r>
            <a:r>
              <a:rPr lang="ru-RU" sz="1400" b="1" dirty="0" smtClean="0"/>
              <a:t>., «</a:t>
            </a:r>
            <a:r>
              <a:rPr lang="ru-RU" sz="1400" b="1" dirty="0"/>
              <a:t>Остатки нижней части колокольни», XVI в</a:t>
            </a:r>
            <a:r>
              <a:rPr lang="ru-RU" sz="1400" b="1" dirty="0" smtClean="0"/>
              <a:t>., «</a:t>
            </a:r>
            <a:r>
              <a:rPr lang="ru-RU" sz="1400" b="1" dirty="0"/>
              <a:t>Каменная ограда монастыря с башней на берегу реки Великой и часовня», XIX в</a:t>
            </a:r>
            <a:r>
              <a:rPr lang="ru-RU" sz="1400" b="1" dirty="0" smtClean="0"/>
              <a:t>., «</a:t>
            </a:r>
            <a:r>
              <a:rPr lang="ru-RU" sz="1400" b="1" dirty="0"/>
              <a:t>Часовня близ </a:t>
            </a:r>
            <a:r>
              <a:rPr lang="ru-RU" sz="1400" b="1" dirty="0" err="1"/>
              <a:t>Снятной</a:t>
            </a:r>
            <a:r>
              <a:rPr lang="ru-RU" sz="1400" b="1" dirty="0"/>
              <a:t> горы», XVIII в</a:t>
            </a:r>
            <a:r>
              <a:rPr lang="ru-RU" sz="1400" b="1" dirty="0" smtClean="0"/>
              <a:t>.</a:t>
            </a:r>
          </a:p>
          <a:p>
            <a:r>
              <a:rPr lang="ru-RU" sz="1400" b="1" dirty="0" smtClean="0"/>
              <a:t>Объект </a:t>
            </a:r>
            <a:r>
              <a:rPr lang="ru-RU" sz="1400" b="1" dirty="0"/>
              <a:t>культурного наследия федерального значения «Ансамбль </a:t>
            </a:r>
            <a:r>
              <a:rPr lang="ru-RU" sz="1400" b="1" dirty="0" err="1"/>
              <a:t>Спасо-Мирожского</a:t>
            </a:r>
            <a:r>
              <a:rPr lang="ru-RU" sz="1400" b="1" dirty="0"/>
              <a:t> монастыря» </a:t>
            </a:r>
            <a:r>
              <a:rPr lang="ru-RU" sz="1400" b="1" dirty="0" smtClean="0"/>
              <a:t>в </a:t>
            </a:r>
            <a:r>
              <a:rPr lang="ru-RU" sz="1400" b="1" dirty="0"/>
              <a:t>составе двух объектов: </a:t>
            </a:r>
            <a:r>
              <a:rPr lang="ru-RU" sz="1400" b="1" dirty="0" smtClean="0"/>
              <a:t>«</a:t>
            </a:r>
            <a:r>
              <a:rPr lang="ru-RU" sz="1400" b="1" dirty="0"/>
              <a:t>Преображенский собор», XII в</a:t>
            </a:r>
            <a:r>
              <a:rPr lang="ru-RU" sz="1400" b="1" dirty="0" smtClean="0"/>
              <a:t>., «</a:t>
            </a:r>
            <a:r>
              <a:rPr lang="ru-RU" sz="1400" b="1" dirty="0" err="1"/>
              <a:t>Стефановская</a:t>
            </a:r>
            <a:r>
              <a:rPr lang="ru-RU" sz="1400" b="1" dirty="0"/>
              <a:t> церковь», XVII века.</a:t>
            </a:r>
          </a:p>
        </p:txBody>
      </p:sp>
      <p:pic>
        <p:nvPicPr>
          <p:cNvPr id="1026" name="Picture 2" descr="http://alexandrtrofimov.ru/wp-content/uploads/2018/07/germogensm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293" y="2675877"/>
            <a:ext cx="3261240" cy="188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ions-guides.ru/wp-content/uploads/2016/02/pasted-1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293" y="4690999"/>
            <a:ext cx="3261240" cy="188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47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87196" y="5236175"/>
            <a:ext cx="4825158" cy="813487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Montserrat"/>
              </a:rPr>
              <a:t>Реставрация иконостаса церкви Сорока </a:t>
            </a:r>
            <a:r>
              <a:rPr lang="ru-RU" dirty="0" err="1">
                <a:latin typeface="Montserrat"/>
              </a:rPr>
              <a:t>Севастийских</a:t>
            </a:r>
            <a:r>
              <a:rPr lang="ru-RU" dirty="0">
                <a:latin typeface="Montserrat"/>
              </a:rPr>
              <a:t> мучеников в </a:t>
            </a:r>
            <a:r>
              <a:rPr lang="ru-RU" dirty="0" err="1">
                <a:latin typeface="Montserrat"/>
              </a:rPr>
              <a:t>Печорах</a:t>
            </a:r>
            <a:endParaRPr lang="ru-RU" dirty="0">
              <a:latin typeface="Montserrat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62052" y="5236175"/>
            <a:ext cx="4825159" cy="994719"/>
          </a:xfrm>
        </p:spPr>
        <p:txBody>
          <a:bodyPr>
            <a:normAutofit/>
          </a:bodyPr>
          <a:lstStyle/>
          <a:p>
            <a:r>
              <a:rPr lang="ru-RU" dirty="0">
                <a:latin typeface="Montserrat"/>
              </a:rPr>
              <a:t>Реставрация </a:t>
            </a:r>
            <a:r>
              <a:rPr lang="ru-RU" dirty="0" err="1">
                <a:latin typeface="Montserrat"/>
              </a:rPr>
              <a:t>Святогорского</a:t>
            </a:r>
            <a:r>
              <a:rPr lang="ru-RU" dirty="0">
                <a:latin typeface="Montserrat"/>
              </a:rPr>
              <a:t> монастыря Успенского </a:t>
            </a:r>
            <a:r>
              <a:rPr lang="ru-RU" dirty="0" smtClean="0">
                <a:latin typeface="Montserrat"/>
              </a:rPr>
              <a:t>собора</a:t>
            </a:r>
            <a:endParaRPr lang="ru-RU" dirty="0">
              <a:latin typeface="Montserra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629" y="1595536"/>
            <a:ext cx="5476003" cy="36406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73" y="1591208"/>
            <a:ext cx="5476003" cy="364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71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846653" y="5404020"/>
            <a:ext cx="3227575" cy="879390"/>
          </a:xfrm>
        </p:spPr>
        <p:txBody>
          <a:bodyPr/>
          <a:lstStyle/>
          <a:p>
            <a:r>
              <a:rPr lang="ru-RU" dirty="0">
                <a:latin typeface="Montserrat"/>
              </a:rPr>
              <a:t>Серафимовский придел Троицкого </a:t>
            </a:r>
            <a:r>
              <a:rPr lang="ru-RU" dirty="0" smtClean="0">
                <a:latin typeface="Montserrat"/>
              </a:rPr>
              <a:t>собора</a:t>
            </a:r>
            <a:endParaRPr lang="ru-RU" dirty="0">
              <a:latin typeface="Montserrat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728718" y="5404020"/>
            <a:ext cx="3025904" cy="879389"/>
          </a:xfrm>
        </p:spPr>
        <p:txBody>
          <a:bodyPr/>
          <a:lstStyle/>
          <a:p>
            <a:r>
              <a:rPr lang="ru-RU" dirty="0" err="1">
                <a:latin typeface="Montserrat"/>
              </a:rPr>
              <a:t>Мирожский</a:t>
            </a:r>
            <a:r>
              <a:rPr lang="ru-RU" dirty="0">
                <a:latin typeface="Montserrat"/>
              </a:rPr>
              <a:t> </a:t>
            </a:r>
            <a:r>
              <a:rPr lang="ru-RU" dirty="0" smtClean="0">
                <a:latin typeface="Montserrat"/>
              </a:rPr>
              <a:t>монастырь</a:t>
            </a:r>
            <a:endParaRPr lang="ru-RU" dirty="0">
              <a:latin typeface="Montserra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363" y="1299588"/>
            <a:ext cx="3288154" cy="38408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593" y="1299588"/>
            <a:ext cx="3288154" cy="384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189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 (конференц-зал)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173</TotalTime>
  <Words>556</Words>
  <Application>Microsoft Office PowerPoint</Application>
  <PresentationFormat>Широкоэкранный</PresentationFormat>
  <Paragraphs>45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Century Gothic</vt:lpstr>
      <vt:lpstr>Montserrat</vt:lpstr>
      <vt:lpstr>Wingdings</vt:lpstr>
      <vt:lpstr>Wingdings 3</vt:lpstr>
      <vt:lpstr>Ион (конференц-зал)</vt:lpstr>
      <vt:lpstr>АНО "ВОЗРОЖДЕНИЕ ОБЪЕКТОВ КУЛЬТУРНОГО НАСЛЕДИЯ"</vt:lpstr>
      <vt:lpstr>Основные направления АНО «Возрождение»</vt:lpstr>
      <vt:lpstr>Чем занимается АНО «Возрождение»?</vt:lpstr>
      <vt:lpstr>Объекты, входящие в программу восстановления объектов культурного наследия АНО «Возрождение»</vt:lpstr>
      <vt:lpstr>Объекты, входящие в программу АНО «Возрождение»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АНО "ВОЗРОЖДЕНИЕ ОБЪЕКТОВ КУЛЬТУРНОГО НАСЛЕДИЯ"</dc:title>
  <dc:creator>user-pc02</dc:creator>
  <cp:lastModifiedBy>user-pc02</cp:lastModifiedBy>
  <cp:revision>17</cp:revision>
  <dcterms:created xsi:type="dcterms:W3CDTF">2024-02-12T05:52:10Z</dcterms:created>
  <dcterms:modified xsi:type="dcterms:W3CDTF">2024-02-20T06:09:18Z</dcterms:modified>
</cp:coreProperties>
</file>